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Roboto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Gabrielle D'Alonzo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D6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87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3-05-03T17:39:04.458" idx="2">
    <p:pos x="0" y="100"/>
    <p:text>photos of authors??</p:text>
  </p:cm>
  <p:cm authorId="0" dt="2023-05-06T13:53:17.678" idx="1">
    <p:pos x="0" y="0"/>
    <p:text>make sure ppt fits the dimensions for conference</p:text>
  </p:cm>
</p:cmLst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e23498e1e4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e23498e1e4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e23498e1e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e23498e1e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e23498e1e4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e23498e1e4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e23498e1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e23498e1e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3f8b9c3e9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3f8b9c3e9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e23498e1e4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e23498e1e4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e23498e1e4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e23498e1e4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e23498e1e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e23498e1e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e23498e1e4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e23498e1e4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e23498e1e4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e23498e1e4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3f8b9c3e97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3f8b9c3e97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49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8226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➢"/>
              <a:defRPr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A8D6F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800950" y="155750"/>
            <a:ext cx="2188252" cy="3868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t="1432" b="23559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46750" y="413375"/>
            <a:ext cx="8475900" cy="1459200"/>
          </a:xfrm>
          <a:prstGeom prst="rect">
            <a:avLst/>
          </a:prstGeom>
          <a:effectLst>
            <a:outerShdw dist="28575" algn="bl" rotWithShape="0">
              <a:srgbClr val="2A367E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80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rPr>
              <a:t>Assessment of Benthic Ecosystem Changes Post-Outplanting Using Structure-from-Motion (SfM) Photogrammetry</a:t>
            </a:r>
            <a:endParaRPr sz="2780">
              <a:solidFill>
                <a:srgbClr val="CCCC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86250" y="1966325"/>
            <a:ext cx="8371500" cy="909000"/>
          </a:xfrm>
          <a:prstGeom prst="rect">
            <a:avLst/>
          </a:prstGeom>
          <a:effectLst>
            <a:outerShdw dist="19050" algn="bl" rotWithShape="0">
              <a:srgbClr val="2A367E"/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rPr>
              <a:t>Authors: Ian Combs; Gabrielle D’Alonzo*; Erinn Muller; Erich Bartels; Jason Spadaro</a:t>
            </a:r>
            <a:endParaRPr sz="1400">
              <a:solidFill>
                <a:srgbClr val="CCCC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6750" y="3875585"/>
            <a:ext cx="1043502" cy="95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>
            <a:spLocks noGrp="1"/>
          </p:cNvSpPr>
          <p:nvPr>
            <p:ph type="title"/>
          </p:nvPr>
        </p:nvSpPr>
        <p:spPr>
          <a:xfrm>
            <a:off x="311700" y="249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data/discussion</a:t>
            </a:r>
            <a:endParaRPr/>
          </a:p>
        </p:txBody>
      </p:sp>
      <p:sp>
        <p:nvSpPr>
          <p:cNvPr id="154" name="Google Shape;154;p22"/>
          <p:cNvSpPr txBox="1">
            <a:spLocks noGrp="1"/>
          </p:cNvSpPr>
          <p:nvPr>
            <p:ph type="body" idx="1"/>
          </p:nvPr>
        </p:nvSpPr>
        <p:spPr>
          <a:xfrm>
            <a:off x="311700" y="8226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>
            <a:spLocks noGrp="1"/>
          </p:cNvSpPr>
          <p:nvPr>
            <p:ph type="title"/>
          </p:nvPr>
        </p:nvSpPr>
        <p:spPr>
          <a:xfrm>
            <a:off x="311700" y="249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Bring it back tg</a:t>
            </a:r>
            <a:endParaRPr/>
          </a:p>
        </p:txBody>
      </p:sp>
      <p:sp>
        <p:nvSpPr>
          <p:cNvPr id="160" name="Google Shape;160;p23"/>
          <p:cNvSpPr txBox="1">
            <a:spLocks noGrp="1"/>
          </p:cNvSpPr>
          <p:nvPr>
            <p:ph type="body" idx="1"/>
          </p:nvPr>
        </p:nvSpPr>
        <p:spPr>
          <a:xfrm>
            <a:off x="311700" y="8226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>
            <a:spLocks noGrp="1"/>
          </p:cNvSpPr>
          <p:nvPr>
            <p:ph type="title"/>
          </p:nvPr>
        </p:nvSpPr>
        <p:spPr>
          <a:xfrm>
            <a:off x="311700" y="249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Acknowledgements </a:t>
            </a:r>
            <a:endParaRPr/>
          </a:p>
        </p:txBody>
      </p:sp>
      <p:sp>
        <p:nvSpPr>
          <p:cNvPr id="166" name="Google Shape;166;p24"/>
          <p:cNvSpPr txBox="1">
            <a:spLocks noGrp="1"/>
          </p:cNvSpPr>
          <p:nvPr>
            <p:ph type="body" idx="1"/>
          </p:nvPr>
        </p:nvSpPr>
        <p:spPr>
          <a:xfrm>
            <a:off x="311700" y="8226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249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*Introduction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133475"/>
            <a:ext cx="4260300" cy="26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A367E"/>
                </a:solidFill>
              </a:rPr>
              <a:t>Numerous factors severely affecting the health and diversity of the Florida Reef Tract (FRT)</a:t>
            </a:r>
            <a:endParaRPr sz="1500">
              <a:solidFill>
                <a:srgbClr val="2A367E"/>
              </a:solidFill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A367E"/>
              </a:buClr>
              <a:buSzPts val="1200"/>
              <a:buFont typeface="Roboto"/>
              <a:buChar char="➢"/>
            </a:pPr>
            <a:r>
              <a:rPr lang="en" sz="1200">
                <a:solidFill>
                  <a:srgbClr val="2A367E"/>
                </a:solidFill>
              </a:rPr>
              <a:t>Disease</a:t>
            </a:r>
            <a:endParaRPr sz="1200">
              <a:solidFill>
                <a:srgbClr val="2A367E"/>
              </a:solidFill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200"/>
              <a:buFont typeface="Roboto"/>
              <a:buChar char="➢"/>
            </a:pPr>
            <a:r>
              <a:rPr lang="en" sz="1200">
                <a:solidFill>
                  <a:srgbClr val="2A367E"/>
                </a:solidFill>
              </a:rPr>
              <a:t>Thermal stress</a:t>
            </a:r>
            <a:endParaRPr sz="1200">
              <a:solidFill>
                <a:srgbClr val="2A367E"/>
              </a:solidFill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200"/>
              <a:buFont typeface="Roboto"/>
              <a:buChar char="➢"/>
            </a:pPr>
            <a:r>
              <a:rPr lang="en" sz="1200">
                <a:solidFill>
                  <a:srgbClr val="2A367E"/>
                </a:solidFill>
              </a:rPr>
              <a:t>Competition</a:t>
            </a:r>
            <a:endParaRPr sz="1200">
              <a:solidFill>
                <a:srgbClr val="2A367E"/>
              </a:solidFill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200"/>
              <a:buFont typeface="Roboto"/>
              <a:buChar char="➢"/>
            </a:pPr>
            <a:r>
              <a:rPr lang="en" sz="1200">
                <a:solidFill>
                  <a:srgbClr val="2A367E"/>
                </a:solidFill>
              </a:rPr>
              <a:t>Ocean acidification</a:t>
            </a:r>
            <a:endParaRPr sz="1200">
              <a:solidFill>
                <a:srgbClr val="2A367E"/>
              </a:solidFill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200"/>
              <a:buFont typeface="Roboto"/>
              <a:buChar char="➢"/>
            </a:pPr>
            <a:r>
              <a:rPr lang="en" sz="1200">
                <a:solidFill>
                  <a:srgbClr val="2A367E"/>
                </a:solidFill>
              </a:rPr>
              <a:t>Predation </a:t>
            </a:r>
            <a:endParaRPr sz="1200">
              <a:solidFill>
                <a:srgbClr val="2A367E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100"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196500" y="3390900"/>
            <a:ext cx="4490700" cy="14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2A367E"/>
                </a:solidFill>
              </a:rPr>
              <a:t>Coral Restoration is a widely accepted tool used to mitigate the damage affecting the benthic community</a:t>
            </a:r>
            <a:endParaRPr sz="1400">
              <a:solidFill>
                <a:srgbClr val="2A367E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9600" y="1133475"/>
            <a:ext cx="4152000" cy="3114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249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Monitoring Success </a:t>
            </a:r>
            <a:endParaRPr dirty="0"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863550"/>
            <a:ext cx="8520600" cy="30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Post-restoration:</a:t>
            </a:r>
            <a:endParaRPr sz="1500" dirty="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200"/>
              <a:buFont typeface="Roboto"/>
              <a:buChar char="➢"/>
            </a:pPr>
            <a:r>
              <a:rPr lang="en" sz="1200" dirty="0"/>
              <a:t>Fate-tracking via in-water surveys used to monitor success and health in the months → years after outplanting</a:t>
            </a:r>
            <a:endParaRPr sz="1200" dirty="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200"/>
              <a:buFont typeface="Roboto"/>
              <a:buChar char="➢"/>
            </a:pPr>
            <a:r>
              <a:rPr lang="en" sz="1200" dirty="0"/>
              <a:t>W</a:t>
            </a:r>
            <a:r>
              <a:rPr lang="en-US" sz="1200" dirty="0"/>
              <a:t>hat SfM photogrammetry can aid in</a:t>
            </a:r>
            <a:r>
              <a:rPr lang="en" sz="1200" dirty="0"/>
              <a:t>:</a:t>
            </a:r>
            <a:endParaRPr sz="1200" dirty="0"/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200"/>
              <a:buFont typeface="Roboto"/>
              <a:buChar char="○"/>
            </a:pPr>
            <a:r>
              <a:rPr lang="en" sz="1200" dirty="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Label loss (physically or result of overgrowth)</a:t>
            </a:r>
            <a:endParaRPr sz="1200" dirty="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200"/>
              <a:buFont typeface="Roboto"/>
              <a:buChar char="○"/>
            </a:pPr>
            <a:r>
              <a:rPr lang="en" sz="1200" dirty="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Percent cover &amp; growth metrics</a:t>
            </a:r>
            <a:endParaRPr sz="1200" dirty="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200"/>
              <a:buFont typeface="Roboto"/>
              <a:buChar char="○"/>
            </a:pPr>
            <a:r>
              <a:rPr lang="en-US" sz="1200" dirty="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Whole ecosystem assessment</a:t>
            </a:r>
            <a:endParaRPr sz="1200" dirty="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2A367E"/>
                </a:solidFill>
              </a:rPr>
              <a:t>SfM Photogrammetry has become an increasingly popular monitoring and surveying research aid</a:t>
            </a:r>
            <a:endParaRPr sz="1300" dirty="0">
              <a:solidFill>
                <a:srgbClr val="2A367E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100" dirty="0"/>
          </a:p>
        </p:txBody>
      </p:sp>
      <p:pic>
        <p:nvPicPr>
          <p:cNvPr id="73" name="Google Shape;73;p15"/>
          <p:cNvPicPr preferRelativeResize="0"/>
          <p:nvPr/>
        </p:nvPicPr>
        <p:blipFill rotWithShape="1">
          <a:blip r:embed="rId3">
            <a:alphaModFix/>
          </a:blip>
          <a:srcRect t="15597" r="5473" b="4987"/>
          <a:stretch/>
        </p:blipFill>
        <p:spPr>
          <a:xfrm>
            <a:off x="0" y="3077679"/>
            <a:ext cx="4371300" cy="2065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cxnSp>
        <p:nvCxnSpPr>
          <p:cNvPr id="74" name="Google Shape;74;p15"/>
          <p:cNvCxnSpPr/>
          <p:nvPr/>
        </p:nvCxnSpPr>
        <p:spPr>
          <a:xfrm rot="10800000" flipH="1">
            <a:off x="4445325" y="4041200"/>
            <a:ext cx="387900" cy="1200"/>
          </a:xfrm>
          <a:prstGeom prst="straightConnector1">
            <a:avLst/>
          </a:prstGeom>
          <a:noFill/>
          <a:ln w="9525" cap="flat" cmpd="sng">
            <a:solidFill>
              <a:srgbClr val="2A367E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75" name="Google Shape;75;p15"/>
          <p:cNvPicPr preferRelativeResize="0"/>
          <p:nvPr/>
        </p:nvPicPr>
        <p:blipFill rotWithShape="1">
          <a:blip r:embed="rId4">
            <a:alphaModFix/>
          </a:blip>
          <a:srcRect t="9693" b="5272"/>
          <a:stretch/>
        </p:blipFill>
        <p:spPr>
          <a:xfrm>
            <a:off x="4907275" y="3077825"/>
            <a:ext cx="4236600" cy="2065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76" name="Google Shape;76;p15"/>
          <p:cNvSpPr/>
          <p:nvPr/>
        </p:nvSpPr>
        <p:spPr>
          <a:xfrm>
            <a:off x="6183302" y="3153098"/>
            <a:ext cx="483600" cy="449400"/>
          </a:xfrm>
          <a:prstGeom prst="ellipse">
            <a:avLst/>
          </a:prstGeom>
          <a:noFill/>
          <a:ln w="19050" cap="flat" cmpd="sng">
            <a:solidFill>
              <a:srgbClr val="2A36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5549950" y="3642356"/>
            <a:ext cx="550200" cy="506400"/>
          </a:xfrm>
          <a:prstGeom prst="ellipse">
            <a:avLst/>
          </a:prstGeom>
          <a:noFill/>
          <a:ln w="19050" cap="flat" cmpd="sng">
            <a:solidFill>
              <a:srgbClr val="2A36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7044264" y="3642356"/>
            <a:ext cx="483600" cy="449400"/>
          </a:xfrm>
          <a:prstGeom prst="ellipse">
            <a:avLst/>
          </a:prstGeom>
          <a:noFill/>
          <a:ln w="19050" cap="flat" cmpd="sng">
            <a:solidFill>
              <a:srgbClr val="2A36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7425278" y="4148798"/>
            <a:ext cx="483600" cy="449400"/>
          </a:xfrm>
          <a:prstGeom prst="ellipse">
            <a:avLst/>
          </a:prstGeom>
          <a:noFill/>
          <a:ln w="19050" cap="flat" cmpd="sng">
            <a:solidFill>
              <a:srgbClr val="2A36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6205977" y="4120204"/>
            <a:ext cx="507300" cy="506400"/>
          </a:xfrm>
          <a:prstGeom prst="ellipse">
            <a:avLst/>
          </a:prstGeom>
          <a:noFill/>
          <a:ln w="19050" cap="flat" cmpd="sng">
            <a:solidFill>
              <a:srgbClr val="2A36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7464837" y="3284236"/>
            <a:ext cx="483600" cy="449400"/>
          </a:xfrm>
          <a:prstGeom prst="ellipse">
            <a:avLst/>
          </a:prstGeom>
          <a:noFill/>
          <a:ln w="19050" cap="flat" cmpd="sng">
            <a:solidFill>
              <a:srgbClr val="2A36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>
            <a:spLocks noGrp="1"/>
          </p:cNvSpPr>
          <p:nvPr>
            <p:ph type="title"/>
          </p:nvPr>
        </p:nvSpPr>
        <p:spPr>
          <a:xfrm>
            <a:off x="311700" y="249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Project</a:t>
            </a:r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body" idx="1"/>
          </p:nvPr>
        </p:nvSpPr>
        <p:spPr>
          <a:xfrm>
            <a:off x="311700" y="8226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Ongoing, long-term restoration monitoring study</a:t>
            </a:r>
            <a:endParaRPr sz="140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200"/>
              <a:buFont typeface="Roboto"/>
              <a:buChar char="➢"/>
            </a:pPr>
            <a:r>
              <a:rPr lang="en" sz="1200">
                <a:solidFill>
                  <a:srgbClr val="2A367E"/>
                </a:solidFill>
              </a:rPr>
              <a:t>To date, 39(keep up, to date*)  unique reef ledges</a:t>
            </a:r>
            <a:endParaRPr sz="1200">
              <a:solidFill>
                <a:srgbClr val="2A367E"/>
              </a:solidFill>
            </a:endParaRPr>
          </a:p>
          <a:p>
            <a:pPr marL="914400" lvl="1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100"/>
              <a:buFont typeface="Roboto"/>
              <a:buChar char="○"/>
            </a:pPr>
            <a:r>
              <a:rPr lang="en" sz="110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Imaged pre-restoration, and then at 12 months post-restoration</a:t>
            </a:r>
            <a:endParaRPr sz="110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100"/>
              <a:buFont typeface="Roboto"/>
              <a:buChar char="○"/>
            </a:pPr>
            <a:r>
              <a:rPr lang="en" sz="110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Imaging is repeated annually going forward</a:t>
            </a:r>
            <a:endParaRPr sz="110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200"/>
              <a:buFont typeface="Roboto"/>
              <a:buChar char="➢"/>
            </a:pPr>
            <a:r>
              <a:rPr lang="en" sz="1200"/>
              <a:t>Depending on site, either A. </a:t>
            </a:r>
            <a:r>
              <a:rPr lang="en" sz="1200" i="1"/>
              <a:t>cervicornis </a:t>
            </a:r>
            <a:r>
              <a:rPr lang="en" sz="1200"/>
              <a:t>of A. </a:t>
            </a:r>
            <a:r>
              <a:rPr lang="en" sz="1200" i="1"/>
              <a:t>palmata </a:t>
            </a:r>
            <a:r>
              <a:rPr lang="en" sz="1200"/>
              <a:t>was species outplanted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88" name="Google Shape;88;p16"/>
          <p:cNvSpPr txBox="1"/>
          <p:nvPr/>
        </p:nvSpPr>
        <p:spPr>
          <a:xfrm>
            <a:off x="3838700" y="3373625"/>
            <a:ext cx="1242600" cy="400200"/>
          </a:xfrm>
          <a:prstGeom prst="rect">
            <a:avLst/>
          </a:prstGeom>
          <a:noFill/>
          <a:ln w="38100" cap="flat" cmpd="sng">
            <a:solidFill>
              <a:srgbClr val="2A36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A367E"/>
                </a:solidFill>
              </a:rPr>
              <a:t>Map of sites?</a:t>
            </a:r>
            <a:endParaRPr>
              <a:solidFill>
                <a:srgbClr val="2A367E"/>
              </a:solidFill>
            </a:endParaRPr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0" y="2808775"/>
            <a:ext cx="3113100" cy="23349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0600" y="2808775"/>
            <a:ext cx="3113400" cy="2334900"/>
          </a:xfrm>
          <a:prstGeom prst="round2Diag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pic>
      <p:sp>
        <p:nvSpPr>
          <p:cNvPr id="91" name="Google Shape;91;p16"/>
          <p:cNvSpPr txBox="1"/>
          <p:nvPr/>
        </p:nvSpPr>
        <p:spPr>
          <a:xfrm>
            <a:off x="4567200" y="828425"/>
            <a:ext cx="4325700" cy="15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Objectives</a:t>
            </a:r>
            <a:endParaRPr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200"/>
              <a:buFont typeface="Roboto"/>
              <a:buChar char="➢"/>
            </a:pPr>
            <a:r>
              <a:rPr lang="en" sz="120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How is the benthic ecosystem shifting post-restoration</a:t>
            </a:r>
            <a:endParaRPr sz="120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200"/>
              <a:buFont typeface="Roboto"/>
              <a:buChar char="➢"/>
            </a:pPr>
            <a:r>
              <a:rPr lang="en" sz="120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How can SfM Photogrammetry assist/streamline answering ecological questions</a:t>
            </a:r>
            <a:endParaRPr>
              <a:solidFill>
                <a:srgbClr val="2A367E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>
            <a:spLocks noGrp="1"/>
          </p:cNvSpPr>
          <p:nvPr>
            <p:ph type="title"/>
          </p:nvPr>
        </p:nvSpPr>
        <p:spPr>
          <a:xfrm>
            <a:off x="311700" y="249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Acquisition</a:t>
            </a:r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body" idx="1"/>
          </p:nvPr>
        </p:nvSpPr>
        <p:spPr>
          <a:xfrm>
            <a:off x="153175" y="853339"/>
            <a:ext cx="3001500" cy="15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Site set-up:</a:t>
            </a:r>
            <a:endParaRPr sz="1400"/>
          </a:p>
          <a:p>
            <a:pPr marL="4572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100"/>
              <a:buChar char="➢"/>
            </a:pPr>
            <a:r>
              <a:rPr lang="en" sz="1100"/>
              <a:t>Scale bars (also acting as depth markers) placed throughout site</a:t>
            </a:r>
            <a:endParaRPr sz="1100"/>
          </a:p>
          <a:p>
            <a:pPr marL="4572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100"/>
              <a:buChar char="➢"/>
            </a:pPr>
            <a:r>
              <a:rPr lang="en" sz="1100"/>
              <a:t>Float markers are placed surrounding target site for orientation aid</a:t>
            </a:r>
            <a:endParaRPr sz="1100"/>
          </a:p>
        </p:txBody>
      </p:sp>
      <p:pic>
        <p:nvPicPr>
          <p:cNvPr id="98" name="Google Shape;98;p17"/>
          <p:cNvPicPr preferRelativeResize="0"/>
          <p:nvPr/>
        </p:nvPicPr>
        <p:blipFill rotWithShape="1">
          <a:blip r:embed="rId3">
            <a:alphaModFix/>
          </a:blip>
          <a:srcRect l="12232" r="10690" b="4825"/>
          <a:stretch/>
        </p:blipFill>
        <p:spPr>
          <a:xfrm>
            <a:off x="6152525" y="3038116"/>
            <a:ext cx="2838300" cy="19713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 rotWithShape="1">
          <a:blip r:embed="rId4">
            <a:alphaModFix/>
          </a:blip>
          <a:srcRect l="43917" t="13533" r="33545" b="38389"/>
          <a:stretch/>
        </p:blipFill>
        <p:spPr>
          <a:xfrm rot="5400000">
            <a:off x="367525" y="2233575"/>
            <a:ext cx="2191800" cy="2620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100" name="Google Shape;100;p17"/>
          <p:cNvSpPr txBox="1"/>
          <p:nvPr/>
        </p:nvSpPr>
        <p:spPr>
          <a:xfrm>
            <a:off x="3042425" y="3317700"/>
            <a:ext cx="3001500" cy="8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Cameras:</a:t>
            </a:r>
            <a:endParaRPr dirty="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100"/>
              <a:buFont typeface="Roboto"/>
              <a:buChar char="➢"/>
            </a:pPr>
            <a:r>
              <a:rPr lang="en" sz="1100" dirty="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Camera rig consists of two GoPro 10s set 60cm apart on a PVC rig</a:t>
            </a:r>
            <a:endParaRPr sz="1100" dirty="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5989325" y="822675"/>
            <a:ext cx="3001500" cy="21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Methods:</a:t>
            </a:r>
            <a:endParaRPr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100"/>
              <a:buFont typeface="Roboto"/>
              <a:buChar char="➢"/>
            </a:pPr>
            <a:r>
              <a:rPr lang="en" sz="110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Photos are taken with a goal of 80% overlap</a:t>
            </a:r>
            <a:endParaRPr sz="110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100"/>
              <a:buFont typeface="Roboto"/>
              <a:buChar char="➢"/>
            </a:pPr>
            <a:r>
              <a:rPr lang="en" sz="110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Cameras capture 1 image/second</a:t>
            </a:r>
            <a:endParaRPr sz="110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100"/>
              <a:buFont typeface="Roboto"/>
              <a:buChar char="➢"/>
            </a:pPr>
            <a:r>
              <a:rPr lang="en" sz="110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Swim path akin to lawnmower pattern, with a few passes in the perpendicular direction</a:t>
            </a:r>
            <a:endParaRPr sz="110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000"/>
              <a:buFont typeface="Roboto"/>
              <a:buChar char="○"/>
            </a:pPr>
            <a:r>
              <a:rPr lang="en" sz="100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Helps reduce reprojection error</a:t>
            </a:r>
            <a:endParaRPr sz="100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17"/>
          <p:cNvSpPr/>
          <p:nvPr/>
        </p:nvSpPr>
        <p:spPr>
          <a:xfrm>
            <a:off x="227790" y="2884243"/>
            <a:ext cx="521100" cy="392400"/>
          </a:xfrm>
          <a:prstGeom prst="ellipse">
            <a:avLst/>
          </a:prstGeom>
          <a:noFill/>
          <a:ln w="19050" cap="flat" cmpd="sng">
            <a:solidFill>
              <a:srgbClr val="2A36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7"/>
          <p:cNvSpPr/>
          <p:nvPr/>
        </p:nvSpPr>
        <p:spPr>
          <a:xfrm>
            <a:off x="1539278" y="2491957"/>
            <a:ext cx="521100" cy="392400"/>
          </a:xfrm>
          <a:prstGeom prst="ellipse">
            <a:avLst/>
          </a:prstGeom>
          <a:noFill/>
          <a:ln w="19050" cap="flat" cmpd="sng">
            <a:solidFill>
              <a:srgbClr val="2A36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7"/>
          <p:cNvSpPr/>
          <p:nvPr/>
        </p:nvSpPr>
        <p:spPr>
          <a:xfrm rot="4931159">
            <a:off x="834634" y="4012297"/>
            <a:ext cx="522956" cy="390667"/>
          </a:xfrm>
          <a:prstGeom prst="ellipse">
            <a:avLst/>
          </a:prstGeom>
          <a:noFill/>
          <a:ln w="19050" cap="flat" cmpd="sng">
            <a:solidFill>
              <a:srgbClr val="2A36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7"/>
          <p:cNvSpPr/>
          <p:nvPr/>
        </p:nvSpPr>
        <p:spPr>
          <a:xfrm rot="5976492">
            <a:off x="2275749" y="3595850"/>
            <a:ext cx="523037" cy="391109"/>
          </a:xfrm>
          <a:prstGeom prst="ellipse">
            <a:avLst/>
          </a:prstGeom>
          <a:noFill/>
          <a:ln w="19050" cap="flat" cmpd="sng">
            <a:solidFill>
              <a:srgbClr val="2A36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6" name="Google Shape;106;p17"/>
          <p:cNvPicPr preferRelativeResize="0"/>
          <p:nvPr/>
        </p:nvPicPr>
        <p:blipFill rotWithShape="1">
          <a:blip r:embed="rId5">
            <a:alphaModFix/>
          </a:blip>
          <a:srcRect r="14646"/>
          <a:stretch/>
        </p:blipFill>
        <p:spPr>
          <a:xfrm>
            <a:off x="3220950" y="1273754"/>
            <a:ext cx="2768400" cy="1829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107" name="Google Shape;107;p17"/>
          <p:cNvSpPr txBox="1"/>
          <p:nvPr/>
        </p:nvSpPr>
        <p:spPr>
          <a:xfrm>
            <a:off x="3390925" y="2884243"/>
            <a:ext cx="1404683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" dirty="0">
                <a:solidFill>
                  <a:schemeClr val="lt2"/>
                </a:solidFill>
              </a:rPr>
              <a:t>Senior Biologist Ian Combs, taken by Staff Scientist/Program Manager Erich Bartels</a:t>
            </a:r>
            <a:endParaRPr sz="400" dirty="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311700" y="249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SfM </a:t>
            </a:r>
            <a:r>
              <a:rPr lang="en"/>
              <a:t>P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hotogrammetry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8"/>
          <p:cNvSpPr txBox="1">
            <a:spLocks noGrp="1"/>
          </p:cNvSpPr>
          <p:nvPr>
            <p:ph type="body" idx="1"/>
          </p:nvPr>
        </p:nvSpPr>
        <p:spPr>
          <a:xfrm>
            <a:off x="101625" y="901575"/>
            <a:ext cx="8940750" cy="3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" sz="1350" dirty="0"/>
              <a:t>Imaging technique in which three-dimensional structures are derived from sequences of two-dimensional images</a:t>
            </a:r>
            <a:endParaRPr sz="1350" dirty="0"/>
          </a:p>
        </p:txBody>
      </p:sp>
      <p:pic>
        <p:nvPicPr>
          <p:cNvPr id="114" name="Google Shape;114;p18"/>
          <p:cNvPicPr preferRelativeResize="0"/>
          <p:nvPr/>
        </p:nvPicPr>
        <p:blipFill rotWithShape="1">
          <a:blip r:embed="rId3">
            <a:alphaModFix/>
          </a:blip>
          <a:srcRect l="30881" t="10550" r="24640" b="16178"/>
          <a:stretch/>
        </p:blipFill>
        <p:spPr>
          <a:xfrm>
            <a:off x="288650" y="1479100"/>
            <a:ext cx="2495700" cy="2382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15" name="Google Shape;115;p18"/>
          <p:cNvPicPr preferRelativeResize="0"/>
          <p:nvPr/>
        </p:nvPicPr>
        <p:blipFill rotWithShape="1">
          <a:blip r:embed="rId4">
            <a:alphaModFix/>
          </a:blip>
          <a:srcRect l="30681" t="10842" r="27715" b="18571"/>
          <a:stretch/>
        </p:blipFill>
        <p:spPr>
          <a:xfrm>
            <a:off x="3336750" y="1479100"/>
            <a:ext cx="2528452" cy="24168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 rotWithShape="1">
          <a:blip r:embed="rId5">
            <a:alphaModFix/>
          </a:blip>
          <a:srcRect l="17390" r="22516" b="4616"/>
          <a:stretch/>
        </p:blipFill>
        <p:spPr>
          <a:xfrm>
            <a:off x="6384850" y="1479100"/>
            <a:ext cx="2528452" cy="243515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17" name="Google Shape;117;p18"/>
          <p:cNvCxnSpPr/>
          <p:nvPr/>
        </p:nvCxnSpPr>
        <p:spPr>
          <a:xfrm>
            <a:off x="2842300" y="2571013"/>
            <a:ext cx="436500" cy="6000"/>
          </a:xfrm>
          <a:prstGeom prst="straightConnector1">
            <a:avLst/>
          </a:prstGeom>
          <a:noFill/>
          <a:ln w="9525" cap="flat" cmpd="sng">
            <a:solidFill>
              <a:srgbClr val="2A367E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8" name="Google Shape;118;p18"/>
          <p:cNvSpPr txBox="1"/>
          <p:nvPr/>
        </p:nvSpPr>
        <p:spPr>
          <a:xfrm>
            <a:off x="445700" y="1210000"/>
            <a:ext cx="21816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Three-dimensional sparse cloud</a:t>
            </a:r>
            <a:endParaRPr sz="110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18"/>
          <p:cNvSpPr txBox="1"/>
          <p:nvPr/>
        </p:nvSpPr>
        <p:spPr>
          <a:xfrm>
            <a:off x="3493788" y="1210000"/>
            <a:ext cx="21816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Three-dimensional dense cloud</a:t>
            </a:r>
            <a:endParaRPr sz="110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18"/>
          <p:cNvSpPr txBox="1"/>
          <p:nvPr/>
        </p:nvSpPr>
        <p:spPr>
          <a:xfrm>
            <a:off x="6470400" y="1210000"/>
            <a:ext cx="22995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Orthoprojection generated in Viscore</a:t>
            </a:r>
            <a:endParaRPr sz="100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1" name="Google Shape;121;p18"/>
          <p:cNvSpPr txBox="1"/>
          <p:nvPr/>
        </p:nvSpPr>
        <p:spPr>
          <a:xfrm>
            <a:off x="158925" y="3883775"/>
            <a:ext cx="2889600" cy="11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After imagery is taken at target reef site, they are uploaded to Agisoft Metashape</a:t>
            </a:r>
            <a:endParaRPr sz="120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Clr>
                <a:srgbClr val="2A367E"/>
              </a:buClr>
              <a:buSzPts val="1000"/>
              <a:buFont typeface="Roboto"/>
              <a:buChar char="➢"/>
            </a:pPr>
            <a:r>
              <a:rPr lang="en" sz="100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Markers are detected and photos are aligned into a sparse cloud of extracted points</a:t>
            </a:r>
            <a:endParaRPr sz="100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3127200" y="3883775"/>
            <a:ext cx="2889600" cy="11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Dense point cloud is then generated</a:t>
            </a:r>
            <a:endParaRPr sz="120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spcBef>
                <a:spcPts val="1000"/>
              </a:spcBef>
              <a:spcAft>
                <a:spcPts val="0"/>
              </a:spcAft>
              <a:buClr>
                <a:srgbClr val="2A367E"/>
              </a:buClr>
              <a:buSzPts val="1000"/>
              <a:buFont typeface="Roboto"/>
              <a:buChar char="➢"/>
            </a:pPr>
            <a:r>
              <a:rPr lang="en" sz="100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Imagery is used to further rectify point cloud</a:t>
            </a:r>
            <a:endParaRPr sz="100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2A367E"/>
              </a:buClr>
              <a:buSzPts val="1000"/>
              <a:buFont typeface="Roboto"/>
              <a:buChar char="➢"/>
            </a:pPr>
            <a:r>
              <a:rPr lang="en" sz="100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Software utilizes algorithm to match pixels to pre-existing points</a:t>
            </a:r>
            <a:endParaRPr sz="100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18"/>
          <p:cNvSpPr txBox="1"/>
          <p:nvPr/>
        </p:nvSpPr>
        <p:spPr>
          <a:xfrm>
            <a:off x="6175350" y="3993150"/>
            <a:ext cx="28896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Dense cloud can then be exported to viscore for further annotation and data extraction</a:t>
            </a:r>
            <a:endParaRPr sz="120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4" name="Google Shape;124;p18"/>
          <p:cNvCxnSpPr/>
          <p:nvPr/>
        </p:nvCxnSpPr>
        <p:spPr>
          <a:xfrm>
            <a:off x="5884125" y="2625700"/>
            <a:ext cx="436500" cy="6000"/>
          </a:xfrm>
          <a:prstGeom prst="straightConnector1">
            <a:avLst/>
          </a:prstGeom>
          <a:noFill/>
          <a:ln w="9525" cap="flat" cmpd="sng">
            <a:solidFill>
              <a:srgbClr val="2A367E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>
            <a:spLocks noGrp="1"/>
          </p:cNvSpPr>
          <p:nvPr>
            <p:ph type="title"/>
          </p:nvPr>
        </p:nvSpPr>
        <p:spPr>
          <a:xfrm>
            <a:off x="311700" y="249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/>
              <a:t>Data Collection</a:t>
            </a:r>
            <a:endParaRPr sz="242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" name="Google Shape;130;p19"/>
          <p:cNvSpPr txBox="1">
            <a:spLocks noGrp="1"/>
          </p:cNvSpPr>
          <p:nvPr>
            <p:ph type="body" idx="1"/>
          </p:nvPr>
        </p:nvSpPr>
        <p:spPr>
          <a:xfrm>
            <a:off x="311700" y="1352250"/>
            <a:ext cx="4260300" cy="33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Viscore </a:t>
            </a:r>
            <a:endParaRPr sz="150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➢"/>
            </a:pPr>
            <a:r>
              <a:rPr lang="en" sz="1300"/>
              <a:t> software platform which allows for interaction with 3D visual products</a:t>
            </a:r>
            <a:endParaRPr sz="130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➢"/>
            </a:pPr>
            <a:r>
              <a:rPr lang="en" sz="1300"/>
              <a:t>Imagery is correctly scaled and oriented</a:t>
            </a:r>
            <a:endParaRPr sz="130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➢"/>
            </a:pPr>
            <a:r>
              <a:rPr lang="en" sz="1300"/>
              <a:t>Visual Point Intercept (VPI) survey; automated distribution of randomized points within specified space</a:t>
            </a:r>
            <a:endParaRPr sz="1300"/>
          </a:p>
          <a:p>
            <a:pPr marL="91440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20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Points are linked to raw imagery for identification</a:t>
            </a:r>
            <a:endParaRPr sz="1200"/>
          </a:p>
          <a:p>
            <a:pPr marL="91440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20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Determine benthic species composition</a:t>
            </a:r>
            <a:endParaRPr sz="120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1" name="Google Shape;131;p19"/>
          <p:cNvPicPr preferRelativeResize="0"/>
          <p:nvPr/>
        </p:nvPicPr>
        <p:blipFill rotWithShape="1">
          <a:blip r:embed="rId3">
            <a:alphaModFix/>
          </a:blip>
          <a:srcRect l="15851" t="17692" r="15349" b="18414"/>
          <a:stretch/>
        </p:blipFill>
        <p:spPr>
          <a:xfrm rot="10800000">
            <a:off x="4866575" y="1183200"/>
            <a:ext cx="3868500" cy="1979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 rotWithShape="1">
          <a:blip r:embed="rId4">
            <a:alphaModFix/>
          </a:blip>
          <a:srcRect l="11751" t="8745" r="10681" b="18979"/>
          <a:stretch/>
        </p:blipFill>
        <p:spPr>
          <a:xfrm rot="10800000">
            <a:off x="4870775" y="3162300"/>
            <a:ext cx="3860100" cy="1981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133" name="Google Shape;133;p19"/>
          <p:cNvSpPr txBox="1"/>
          <p:nvPr/>
        </p:nvSpPr>
        <p:spPr>
          <a:xfrm>
            <a:off x="466650" y="752325"/>
            <a:ext cx="8210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A367E"/>
                </a:solidFill>
                <a:latin typeface="Roboto"/>
                <a:ea typeface="Roboto"/>
                <a:cs typeface="Roboto"/>
                <a:sym typeface="Roboto"/>
              </a:rPr>
              <a:t>SfM photogrammetry allows for analysis with greater detail, without time constraints in-water</a:t>
            </a:r>
            <a:endParaRPr sz="1500">
              <a:solidFill>
                <a:srgbClr val="2A367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>
            <a:spLocks noGrp="1"/>
          </p:cNvSpPr>
          <p:nvPr>
            <p:ph type="title"/>
          </p:nvPr>
        </p:nvSpPr>
        <p:spPr>
          <a:xfrm>
            <a:off x="311700" y="249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body" idx="1"/>
          </p:nvPr>
        </p:nvSpPr>
        <p:spPr>
          <a:xfrm>
            <a:off x="311700" y="1194575"/>
            <a:ext cx="4486200" cy="32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TagLab</a:t>
            </a:r>
            <a:endParaRPr sz="1500"/>
          </a:p>
          <a:p>
            <a:pPr marL="457200" lvl="0" indent="-312358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19"/>
              <a:buChar char="➢"/>
            </a:pPr>
            <a:r>
              <a:rPr lang="en" sz="1319"/>
              <a:t> AI-powered 2D segmentation software</a:t>
            </a:r>
            <a:endParaRPr sz="1319"/>
          </a:p>
          <a:p>
            <a:pPr marL="457200" lvl="0" indent="-312358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19"/>
              <a:buChar char="➢"/>
            </a:pPr>
            <a:r>
              <a:rPr lang="en" sz="1319"/>
              <a:t>Combination of semi-automatic tools along with machine-learning capabilities</a:t>
            </a:r>
            <a:endParaRPr sz="1319"/>
          </a:p>
          <a:p>
            <a:pPr marL="914400" lvl="1" indent="-308279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5"/>
              <a:buChar char="○"/>
            </a:pPr>
            <a:r>
              <a:rPr lang="en" sz="1154">
                <a:solidFill>
                  <a:srgbClr val="2A367E"/>
                </a:solidFill>
              </a:rPr>
              <a:t>Accurate representation of the distribution of 2D reef space between organisms</a:t>
            </a:r>
            <a:endParaRPr sz="1154"/>
          </a:p>
          <a:p>
            <a:pPr marL="914400" lvl="1" indent="-308279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5"/>
              <a:buChar char="○"/>
            </a:pPr>
            <a:r>
              <a:rPr lang="en" sz="1154">
                <a:solidFill>
                  <a:srgbClr val="2A367E"/>
                </a:solidFill>
              </a:rPr>
              <a:t>Automatic segmentation/classifier tool can be trained to fit different species/reef types</a:t>
            </a:r>
            <a:endParaRPr sz="1154">
              <a:solidFill>
                <a:srgbClr val="2A367E"/>
              </a:solidFill>
            </a:endParaRPr>
          </a:p>
          <a:p>
            <a:pPr marL="914400" lvl="1" indent="-308279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55"/>
              <a:buChar char="○"/>
            </a:pPr>
            <a:r>
              <a:rPr lang="en" sz="1154">
                <a:solidFill>
                  <a:srgbClr val="2A367E"/>
                </a:solidFill>
              </a:rPr>
              <a:t>Both continue to keep operator “in the loop”</a:t>
            </a:r>
            <a:endParaRPr sz="1154">
              <a:solidFill>
                <a:srgbClr val="2A367E"/>
              </a:solidFill>
            </a:endParaRPr>
          </a:p>
        </p:txBody>
      </p:sp>
      <p:pic>
        <p:nvPicPr>
          <p:cNvPr id="140" name="Google Shape;140;p20"/>
          <p:cNvPicPr preferRelativeResize="0"/>
          <p:nvPr/>
        </p:nvPicPr>
        <p:blipFill rotWithShape="1">
          <a:blip r:embed="rId3">
            <a:alphaModFix/>
          </a:blip>
          <a:srcRect l="5356" t="18743" r="24438" b="29149"/>
          <a:stretch/>
        </p:blipFill>
        <p:spPr>
          <a:xfrm>
            <a:off x="4631638" y="3280550"/>
            <a:ext cx="4418400" cy="1843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41" name="Google Shape;141;p20"/>
          <p:cNvPicPr preferRelativeResize="0"/>
          <p:nvPr/>
        </p:nvPicPr>
        <p:blipFill rotWithShape="1">
          <a:blip r:embed="rId4">
            <a:alphaModFix/>
          </a:blip>
          <a:srcRect l="4519" t="7077" r="23392" b="4120"/>
          <a:stretch/>
        </p:blipFill>
        <p:spPr>
          <a:xfrm>
            <a:off x="5411050" y="1299350"/>
            <a:ext cx="2859600" cy="1981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142" name="Google Shape;142;p20"/>
          <p:cNvSpPr txBox="1"/>
          <p:nvPr/>
        </p:nvSpPr>
        <p:spPr>
          <a:xfrm>
            <a:off x="1685850" y="899150"/>
            <a:ext cx="5772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A367E"/>
                </a:solidFill>
              </a:rPr>
              <a:t>AI powered machine-learning capabilities help optimize data extraction</a:t>
            </a:r>
            <a:endParaRPr>
              <a:solidFill>
                <a:srgbClr val="2A367E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>
            <a:spLocks noGrp="1"/>
          </p:cNvSpPr>
          <p:nvPr>
            <p:ph type="title"/>
          </p:nvPr>
        </p:nvSpPr>
        <p:spPr>
          <a:xfrm>
            <a:off x="311700" y="249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148" name="Google Shape;148;p21"/>
          <p:cNvSpPr txBox="1">
            <a:spLocks noGrp="1"/>
          </p:cNvSpPr>
          <p:nvPr>
            <p:ph type="body" idx="1"/>
          </p:nvPr>
        </p:nvSpPr>
        <p:spPr>
          <a:xfrm>
            <a:off x="311700" y="8226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2893</TotalTime>
  <Words>516</Words>
  <Application>Microsoft Office PowerPoint</Application>
  <PresentationFormat>On-screen Show (16:9)</PresentationFormat>
  <Paragraphs>71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Roboto</vt:lpstr>
      <vt:lpstr>Simple Light</vt:lpstr>
      <vt:lpstr>Assessment of Benthic Ecosystem Changes Post-Outplanting Using Structure-from-Motion (SfM) Photogrammetry</vt:lpstr>
      <vt:lpstr>*Introduction</vt:lpstr>
      <vt:lpstr>Monitoring Success </vt:lpstr>
      <vt:lpstr>This Project</vt:lpstr>
      <vt:lpstr>Image Acquisition</vt:lpstr>
      <vt:lpstr>SfM Photogrammetry</vt:lpstr>
      <vt:lpstr>Data Collection</vt:lpstr>
      <vt:lpstr>Data Collection</vt:lpstr>
      <vt:lpstr>data</vt:lpstr>
      <vt:lpstr>data/discussion</vt:lpstr>
      <vt:lpstr>Bring it back tg</vt:lpstr>
      <vt:lpstr>Acknowledgements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Assessment of Benthic Ecosystem Changes Post-Outplanting Using Structure-from-Motion (SfM) Photogrammetry</dc:title>
  <dc:creator>gdalonzo</dc:creator>
  <cp:lastModifiedBy>gdalonzo</cp:lastModifiedBy>
  <cp:revision>10</cp:revision>
  <dcterms:modified xsi:type="dcterms:W3CDTF">2023-05-12T15:35:13Z</dcterms:modified>
</cp:coreProperties>
</file>